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071F2E-6E01-4179-A47E-41B8A6266F3F}" type="datetime1">
              <a:rPr lang="fr-FR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7DA158-8538-4836-B3D3-7250572898C6}" type="datetime1">
              <a:rPr lang="fr-FR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6C1807-EF14-4DD8-BE45-0BD31C56D165}" type="datetime1">
              <a:rPr lang="fr-FR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34DCF8-EE43-4C34-8AFC-5C930F9511B9}" type="datetime1">
              <a:rPr lang="fr-FR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E92444-3E32-48D4-AE78-FEEA7313B4B2}" type="datetime1">
              <a:rPr lang="fr-FR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1E2613-42E8-4F50-819A-CD205163A67F}" type="datetime1">
              <a:rPr lang="fr-FR"/>
              <a:t>04/02/2025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1DB9CF-0C85-4043-8D6D-6C757343CC69}" type="datetime1">
              <a:rPr lang="fr-FR"/>
              <a:t>04/02/2025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974049-E6F1-43B6-B5A2-697C4528F565}" type="datetime1">
              <a:rPr lang="fr-FR"/>
              <a:t>04/02/2025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3EF7F7-F209-49E4-8E8F-978A7A15CD8F}" type="datetime1">
              <a:rPr lang="fr-FR"/>
              <a:t>04/02/2025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278D2F-8013-4147-A6E1-8F11520925F6}" type="datetime1">
              <a:rPr lang="fr-FR"/>
              <a:t>04/02/2025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71B6DD-BECB-4569-A2FE-13B753F8AA22}" type="datetime1">
              <a:rPr lang="fr-FR"/>
              <a:t>04/02/2025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1537A6-A864-4666-BA7F-E3CFE40133FD}" type="datetime1">
              <a:rPr lang="fr-FR"/>
              <a:t>04/02/2025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2AA99-A630-4FFF-82C3-B2DF6AEBC914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fanny.mathias@univ-amu.fr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pascal.rathelot@univ-amu.fr" TargetMode="External"/><Relationship Id="rId4" Type="http://schemas.openxmlformats.org/officeDocument/2006/relationships/hyperlink" Target="mailto:coline.babel@univ-amu.fr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line.babel@univ-amu.fr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fanny.mathias@univ-amu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pharmacie-scolarite@univ-amu.fr" TargetMode="External"/><Relationship Id="rId4" Type="http://schemas.openxmlformats.org/officeDocument/2006/relationships/hyperlink" Target="mailto:pascal.rathelot@univ-amu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Imagerie Avenir Marseille AP-HM : quand le parc d'imagerie prend une  nouvelle dimension | AP-HM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397446" y="1"/>
            <a:ext cx="1672781" cy="87135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 bwMode="auto">
          <a:xfrm>
            <a:off x="2554147" y="96019"/>
            <a:ext cx="7150961" cy="707886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</a:rPr>
              <a:t>DU Stérilisation &amp; Dispositifs Médicaux</a:t>
            </a:r>
            <a:endParaRPr/>
          </a:p>
          <a:p>
            <a:pPr algn="ctr">
              <a:defRPr/>
            </a:pPr>
            <a:r>
              <a:rPr lang="fr-FR" sz="1600" b="1">
                <a:solidFill>
                  <a:schemeClr val="bg1"/>
                </a:solidFill>
              </a:rPr>
              <a:t>Faculté de Pharmacie </a:t>
            </a:r>
            <a:r>
              <a:rPr lang="fr-FR" sz="1600">
                <a:solidFill>
                  <a:schemeClr val="bg1"/>
                </a:solidFill>
              </a:rPr>
              <a:t>27 boulevard Jean Moulin, 13005 MARSEILLE</a:t>
            </a:r>
            <a:endParaRPr/>
          </a:p>
        </p:txBody>
      </p:sp>
      <p:sp>
        <p:nvSpPr>
          <p:cNvPr id="5" name="ZoneTexte 4"/>
          <p:cNvSpPr txBox="1"/>
          <p:nvPr/>
        </p:nvSpPr>
        <p:spPr bwMode="auto">
          <a:xfrm>
            <a:off x="237744" y="3164659"/>
            <a:ext cx="247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Maitriser la </a:t>
            </a:r>
            <a:r>
              <a:rPr lang="fr-FR" sz="1600" b="1"/>
              <a:t>qualité du processus </a:t>
            </a:r>
            <a:r>
              <a:rPr lang="fr-FR" sz="1600"/>
              <a:t>de stérilisation des Dispositifs Médicaux</a:t>
            </a:r>
            <a:endParaRPr/>
          </a:p>
        </p:txBody>
      </p:sp>
      <p:sp>
        <p:nvSpPr>
          <p:cNvPr id="6" name="ZoneTexte 5"/>
          <p:cNvSpPr txBox="1"/>
          <p:nvPr/>
        </p:nvSpPr>
        <p:spPr bwMode="auto">
          <a:xfrm>
            <a:off x="1372164" y="983756"/>
            <a:ext cx="442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Maitriser la </a:t>
            </a:r>
            <a:r>
              <a:rPr lang="fr-FR" sz="1600" b="1"/>
              <a:t>conception</a:t>
            </a:r>
            <a:r>
              <a:rPr lang="fr-FR" sz="1600"/>
              <a:t> d’une stérilisation centrale </a:t>
            </a:r>
            <a:r>
              <a:rPr lang="fr-FR" sz="1600" i="1"/>
              <a:t>(locaux-  équipements - traitement de l’air)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316695" y="1901048"/>
            <a:ext cx="2474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Maitriser la </a:t>
            </a:r>
            <a:r>
              <a:rPr lang="fr-FR" sz="1600" b="1"/>
              <a:t>qualification</a:t>
            </a:r>
            <a:r>
              <a:rPr lang="fr-FR" sz="1600"/>
              <a:t>    </a:t>
            </a:r>
            <a:endParaRPr/>
          </a:p>
          <a:p>
            <a:pPr>
              <a:defRPr/>
            </a:pPr>
            <a:r>
              <a:rPr lang="fr-FR" sz="1600"/>
              <a:t>   des locaux</a:t>
            </a:r>
            <a:endParaRPr/>
          </a:p>
          <a:p>
            <a:pPr>
              <a:defRPr/>
            </a:pPr>
            <a:r>
              <a:rPr lang="fr-FR" sz="1600"/>
              <a:t>   des laveurs désinfecteurs </a:t>
            </a:r>
            <a:endParaRPr/>
          </a:p>
          <a:p>
            <a:pPr>
              <a:defRPr/>
            </a:pPr>
            <a:r>
              <a:rPr lang="fr-FR" sz="1600"/>
              <a:t>   des autoclaves</a:t>
            </a:r>
            <a:endParaRPr/>
          </a:p>
        </p:txBody>
      </p:sp>
      <p:sp>
        <p:nvSpPr>
          <p:cNvPr id="8" name="ZoneTexte 7"/>
          <p:cNvSpPr txBox="1"/>
          <p:nvPr/>
        </p:nvSpPr>
        <p:spPr bwMode="auto">
          <a:xfrm>
            <a:off x="944111" y="4202547"/>
            <a:ext cx="266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Obtenir </a:t>
            </a:r>
            <a:r>
              <a:rPr lang="fr-FR" sz="1600" b="1"/>
              <a:t>l’habilitation à la conduite d’autoclave</a:t>
            </a:r>
            <a:endParaRPr/>
          </a:p>
        </p:txBody>
      </p:sp>
      <p:sp>
        <p:nvSpPr>
          <p:cNvPr id="9" name="ZoneTexte 8"/>
          <p:cNvSpPr txBox="1"/>
          <p:nvPr/>
        </p:nvSpPr>
        <p:spPr bwMode="auto">
          <a:xfrm>
            <a:off x="3137446" y="4578253"/>
            <a:ext cx="211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/>
              <a:t>Organiser le travail </a:t>
            </a:r>
            <a:r>
              <a:rPr lang="fr-FR" sz="1600"/>
              <a:t>de l’équipe de stérilisation</a:t>
            </a:r>
            <a:endParaRPr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9445319" y="1901048"/>
            <a:ext cx="252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Se former aux </a:t>
            </a:r>
            <a:r>
              <a:rPr lang="fr-FR" sz="1600" b="1"/>
              <a:t>enjeux de la recomposition </a:t>
            </a:r>
            <a:r>
              <a:rPr lang="fr-FR" sz="1600"/>
              <a:t>des boites</a:t>
            </a:r>
            <a:endParaRPr/>
          </a:p>
        </p:txBody>
      </p:sp>
      <p:sp>
        <p:nvSpPr>
          <p:cNvPr id="15" name="ZoneTexte 14"/>
          <p:cNvSpPr txBox="1"/>
          <p:nvPr/>
        </p:nvSpPr>
        <p:spPr bwMode="auto">
          <a:xfrm>
            <a:off x="9457241" y="1129267"/>
            <a:ext cx="240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Valider la </a:t>
            </a:r>
            <a:r>
              <a:rPr lang="fr-FR" sz="1600" b="1"/>
              <a:t>qualité des instruments </a:t>
            </a:r>
            <a:r>
              <a:rPr lang="fr-FR" sz="1600"/>
              <a:t>chirurgicaux</a:t>
            </a:r>
            <a:endParaRPr/>
          </a:p>
        </p:txBody>
      </p:sp>
      <p:sp>
        <p:nvSpPr>
          <p:cNvPr id="22" name="ZoneTexte 21"/>
          <p:cNvSpPr txBox="1"/>
          <p:nvPr/>
        </p:nvSpPr>
        <p:spPr bwMode="auto">
          <a:xfrm>
            <a:off x="9396280" y="2685443"/>
            <a:ext cx="2662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Appréhender le déroulement d’une intervention et l’</a:t>
            </a:r>
            <a:r>
              <a:rPr lang="fr-FR" sz="1600" b="1"/>
              <a:t>utilisation des instruments par le chirurgien</a:t>
            </a:r>
            <a:endParaRPr/>
          </a:p>
        </p:txBody>
      </p:sp>
      <p:sp>
        <p:nvSpPr>
          <p:cNvPr id="23" name="ZoneTexte 22"/>
          <p:cNvSpPr txBox="1"/>
          <p:nvPr/>
        </p:nvSpPr>
        <p:spPr bwMode="auto">
          <a:xfrm>
            <a:off x="8973806" y="3923526"/>
            <a:ext cx="2662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Comprendre la </a:t>
            </a:r>
            <a:r>
              <a:rPr lang="fr-FR" sz="1600" b="1"/>
              <a:t>pose de prothèses et l’utilisation des ancillaires</a:t>
            </a:r>
            <a:r>
              <a:rPr lang="fr-FR" sz="1600"/>
              <a:t> dans les principales disciplines de chirurgie  </a:t>
            </a:r>
            <a:endParaRPr/>
          </a:p>
        </p:txBody>
      </p:sp>
      <p:sp>
        <p:nvSpPr>
          <p:cNvPr id="26" name="ZoneTexte 25"/>
          <p:cNvSpPr txBox="1"/>
          <p:nvPr/>
        </p:nvSpPr>
        <p:spPr bwMode="auto">
          <a:xfrm>
            <a:off x="1227293" y="5301721"/>
            <a:ext cx="974068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 dirty="0"/>
              <a:t>Organisé de Novembre à Juin</a:t>
            </a:r>
            <a:endParaRPr dirty="0"/>
          </a:p>
          <a:p>
            <a:pPr algn="ctr">
              <a:defRPr/>
            </a:pPr>
            <a:r>
              <a:rPr lang="fr-FR" sz="1600" b="1" dirty="0"/>
              <a:t>Aspects théoriques en e-learning &amp; Aspects pratiques en présentiel [2 jours (mars) / 3 jours (avril) / 3 jours (juin)]</a:t>
            </a:r>
            <a:endParaRPr dirty="0"/>
          </a:p>
          <a:p>
            <a:pPr algn="ctr">
              <a:defRPr/>
            </a:pPr>
            <a:r>
              <a:rPr lang="fr-FR" sz="1200" b="1" i="1" dirty="0"/>
              <a:t>Public concerné : </a:t>
            </a:r>
            <a:r>
              <a:rPr lang="fr-FR" sz="1200" i="1" dirty="0"/>
              <a:t>Etudiants et Internes en Pharmacie ou en Médecine, Pharmaciens d’établissements de santé, </a:t>
            </a:r>
            <a:endParaRPr dirty="0"/>
          </a:p>
          <a:p>
            <a:pPr algn="ctr">
              <a:defRPr/>
            </a:pPr>
            <a:r>
              <a:rPr lang="fr-FR" sz="1200" i="1" dirty="0"/>
              <a:t>Préparateurs en Pharmacie Hospitalière, IBODE, Médecins, Dentistes, Ingénieurs</a:t>
            </a:r>
            <a:endParaRPr dirty="0"/>
          </a:p>
        </p:txBody>
      </p:sp>
      <p:sp>
        <p:nvSpPr>
          <p:cNvPr id="33" name="ZoneTexte 32"/>
          <p:cNvSpPr txBox="1"/>
          <p:nvPr/>
        </p:nvSpPr>
        <p:spPr bwMode="auto">
          <a:xfrm>
            <a:off x="316694" y="6294080"/>
            <a:ext cx="11561681" cy="76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/>
              <a:t>–  </a:t>
            </a:r>
            <a:r>
              <a:rPr lang="fr-FR" sz="1100" b="1"/>
              <a:t>Renseignements et pré-inscriptions obligatoires : </a:t>
            </a:r>
            <a:r>
              <a:rPr lang="fr-FR" sz="1100"/>
              <a:t>Dr Fanny Mathias </a:t>
            </a:r>
            <a:r>
              <a:rPr lang="fr-FR" sz="1100" u="sng">
                <a:solidFill>
                  <a:srgbClr val="0070C0"/>
                </a:solidFill>
                <a:hlinkClick r:id="rId3" tooltip="mailto:fanny.mathias@univ-amu.fr"/>
              </a:rPr>
              <a:t>fanny.mathias@univ-amu.fr</a:t>
            </a:r>
            <a:r>
              <a:rPr lang="fr-FR" sz="1100" b="1"/>
              <a:t> ; </a:t>
            </a:r>
            <a:r>
              <a:rPr lang="fr-FR" sz="1100"/>
              <a:t>Mme Coline BABEL </a:t>
            </a:r>
            <a:r>
              <a:rPr lang="fr-FR" sz="1100" u="sng">
                <a:hlinkClick r:id="rId4" tooltip="mailto:coline.babel@univ-amu.fr"/>
              </a:rPr>
              <a:t>coline.babel@univ-amu.fr </a:t>
            </a:r>
            <a:r>
              <a:rPr lang="fr-FR" sz="1100"/>
              <a:t>; Pr Pascal Rathelot </a:t>
            </a:r>
            <a:r>
              <a:rPr lang="fr-FR" sz="1100" u="sng">
                <a:solidFill>
                  <a:srgbClr val="0070C0"/>
                </a:solidFill>
                <a:hlinkClick r:id="rId5" tooltip="mailto:pascal.rathelot@univ-amu.fr"/>
              </a:rPr>
              <a:t>pascal.rathelot@univ-amu.fr</a:t>
            </a:r>
            <a:r>
              <a:rPr lang="fr-FR" sz="1100">
                <a:solidFill>
                  <a:srgbClr val="0070C0"/>
                </a:solidFill>
              </a:rPr>
              <a:t> </a:t>
            </a:r>
            <a:endParaRPr lang="fr-FR" sz="1100" u="sng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sz="1100"/>
              <a:t>–  </a:t>
            </a:r>
            <a:r>
              <a:rPr lang="fr-FR" sz="1100" b="1" i="1"/>
              <a:t>Tarifs :</a:t>
            </a:r>
            <a:r>
              <a:rPr lang="fr-FR" sz="1100" i="1"/>
              <a:t> formation initiale = 800€ ; formation continue = 1600€</a:t>
            </a:r>
            <a:endParaRPr lang="fr-FR" sz="1100"/>
          </a:p>
          <a:p>
            <a:pPr>
              <a:defRPr/>
            </a:pPr>
            <a:endParaRPr lang="fr-FR" sz="1100" u="sng">
              <a:solidFill>
                <a:srgbClr val="0070C0"/>
              </a:solidFill>
            </a:endParaRPr>
          </a:p>
          <a:p>
            <a:pPr>
              <a:defRPr/>
            </a:pPr>
            <a:endParaRPr lang="fr-FR" sz="1100" i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r="10754" b="9239"/>
          <a:stretch/>
        </p:blipFill>
        <p:spPr bwMode="auto">
          <a:xfrm>
            <a:off x="6332551" y="1087824"/>
            <a:ext cx="3042769" cy="231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480457" y="3581992"/>
            <a:ext cx="2323198" cy="160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 l="48233" t="39495" r="13305" b="23140"/>
          <a:stretch/>
        </p:blipFill>
        <p:spPr bwMode="auto">
          <a:xfrm>
            <a:off x="2754682" y="1693259"/>
            <a:ext cx="3367799" cy="245435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Flèche : courbe vers la droite 29"/>
          <p:cNvSpPr/>
          <p:nvPr/>
        </p:nvSpPr>
        <p:spPr bwMode="auto">
          <a:xfrm>
            <a:off x="25334" y="760004"/>
            <a:ext cx="1185224" cy="5404398"/>
          </a:xfrm>
          <a:prstGeom prst="curvedRightArrow">
            <a:avLst>
              <a:gd name="adj1" fmla="val 11648"/>
              <a:gd name="adj2" fmla="val 50000"/>
              <a:gd name="adj3" fmla="val 13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 : courbe vers la droite 20"/>
          <p:cNvSpPr/>
          <p:nvPr/>
        </p:nvSpPr>
        <p:spPr bwMode="auto">
          <a:xfrm flipH="1">
            <a:off x="10980558" y="774832"/>
            <a:ext cx="1185224" cy="5404398"/>
          </a:xfrm>
          <a:prstGeom prst="curvedRightArrow">
            <a:avLst>
              <a:gd name="adj1" fmla="val 11648"/>
              <a:gd name="adj2" fmla="val 50000"/>
              <a:gd name="adj3" fmla="val 13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pic>
        <p:nvPicPr>
          <p:cNvPr id="24" name="Image 23" descr="C:\Users\loubet\AppData\Local\Packages\Microsoft.Windows.Photos_8wekyb3d8bbwe\TempState\ShareServiceTempFolder\Nouveau amU Faculté de Pharmacie.jpeg">
            <a:extLst>
              <a:ext uri="{FF2B5EF4-FFF2-40B4-BE49-F238E27FC236}">
                <a16:creationId xmlns:a16="http://schemas.microsoft.com/office/drawing/2014/main" id="{E6E45921-DAA3-4E4A-B906-02E6C7E1D0B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2" y="181098"/>
            <a:ext cx="2143125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04800" y="878437"/>
          <a:ext cx="11607800" cy="582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95"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>
                          <a:solidFill>
                            <a:schemeClr val="tx1"/>
                          </a:solidFill>
                        </a:rPr>
                        <a:t>DU Stérilisation &amp; Dispositifs Médicaux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fr-FR" sz="1300" b="1" u="sng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Objectifs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: 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La formation s’adresse aux professionnels de santé qui exercent ou souhaitent exercer dans une stérilisation centrale ainsi qu’aux professionnels ayant à stériliser des dispositifs médicaux réutilisables (DMR) dans leur activité libérale. 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Cette formation a pour objectifs :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Maîtriser la préparation d'un DMR.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Apprendre à manager une stérilisation (connaître et appliquer la réglementation, gérer les flux, l’architecture des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locaux, le personnel, le processus en général).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Acquérir des connaissances sur l’instrumentation chirurgicale et l’utilisation pratique des DMR dans différentes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spécialités chirurgicales.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b="1" u="sng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Spécificité</a:t>
                      </a:r>
                      <a:r>
                        <a:rPr lang="fr-FR" sz="1300" b="1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: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Permet d’obtenir l’habilitation à la conduite d’autoclave.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b="1" u="sng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Conditions d’admission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: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Docteurs et internes en médecine, pharmacie ou odontologie.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Préparateurs en Pharmacie Hospitalière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Autres professionnels de santé, paramédicaux et autres formations initiales : sur dossier, entretien et projet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professionnel.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Capacité d’accueil limitée à 25 personnes.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b="1" u="sng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Contrôle des connaissances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: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2 examens écrits à distance (QCM, QROC) + un projet à rendre. 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1</a:t>
                      </a:r>
                      <a:r>
                        <a:rPr lang="fr-FR" sz="1300" baseline="300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er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examen en mars, 2</a:t>
                      </a:r>
                      <a:r>
                        <a:rPr lang="fr-FR" sz="1300" baseline="300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ème</a:t>
                      </a: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examen en avril, choix du projet en janvier et à rendre en juin. 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L’obtention du diplôme repose sur les résultats obtenus au cours des examens à distance, les résultats du projet et la présence aux TD pendant les séances en présentiel (audit, CREX, ateliers pratiques…).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La validation de l’habilitation à la conduite d’autoclave repose sur la présence à la formation et les résultats à l’examen écrit. </a:t>
                      </a:r>
                      <a:endParaRPr dirty="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u="sng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Période</a:t>
                      </a:r>
                      <a:r>
                        <a:rPr lang="fr-FR" sz="1300" b="1" u="none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: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Novembre-Juin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 b="1" u="sng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Nb total de semaines d’enseignements</a:t>
                      </a:r>
                      <a:r>
                        <a:rPr lang="fr-FR" sz="1300" b="1" u="none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: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e-learning réparti sur une période de 24 semaines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+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3 sessions en présentiel :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- 1</a:t>
                      </a:r>
                      <a:r>
                        <a:rPr lang="fr-FR" sz="1300" baseline="300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ère</a:t>
                      </a: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session = 2 jours mi-mars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- 2</a:t>
                      </a:r>
                      <a:r>
                        <a:rPr lang="fr-FR" sz="1300" baseline="300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ème</a:t>
                      </a: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session = 3 jours mi- avril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- 3</a:t>
                      </a:r>
                      <a:r>
                        <a:rPr lang="fr-FR" sz="1300" baseline="300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ème</a:t>
                      </a: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session = 3 jours début juin</a:t>
                      </a:r>
                      <a:endParaRPr/>
                    </a:p>
                    <a:p>
                      <a:pPr>
                        <a:defRPr/>
                      </a:pPr>
                      <a:endParaRPr lang="fr-FR" sz="130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b="1" u="sng" dirty="0">
                          <a:solidFill>
                            <a:srgbClr val="00B050"/>
                          </a:solidFill>
                          <a:latin typeface="Calibri"/>
                          <a:ea typeface="Arial"/>
                          <a:cs typeface="Arial"/>
                        </a:rPr>
                        <a:t>Tarif formation initiale</a:t>
                      </a:r>
                      <a:r>
                        <a:rPr lang="fr-FR" sz="1300" b="1" dirty="0">
                          <a:solidFill>
                            <a:srgbClr val="00B050"/>
                          </a:solidFill>
                          <a:latin typeface="Calibri"/>
                          <a:ea typeface="Arial"/>
                          <a:cs typeface="Arial"/>
                        </a:rPr>
                        <a:t> :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300" dirty="0">
                        <a:solidFill>
                          <a:srgbClr val="00B050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1300" b="1" dirty="0">
                          <a:solidFill>
                            <a:srgbClr val="00B050"/>
                          </a:solidFill>
                          <a:latin typeface="Calibri"/>
                          <a:ea typeface="Arial"/>
                          <a:cs typeface="Arial"/>
                        </a:rPr>
                        <a:t>800 € si déjà inscrit à AMU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fr-FR" sz="1300" b="1" dirty="0">
                          <a:solidFill>
                            <a:srgbClr val="00B050"/>
                          </a:solidFill>
                          <a:latin typeface="Calibri"/>
                          <a:ea typeface="Arial"/>
                          <a:cs typeface="Arial"/>
                        </a:rPr>
                        <a:t>834 € si pas encore inscrit à AMU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fr-FR" sz="1300" b="1" dirty="0">
                          <a:solidFill>
                            <a:srgbClr val="00B050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lang="fr-FR" sz="1300" dirty="0">
                        <a:solidFill>
                          <a:srgbClr val="00B050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1300" b="1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lang="fr-FR" sz="1300" dirty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1300" b="1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endParaRPr lang="fr-FR" sz="1300" dirty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1300" b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Tarif formation continue</a:t>
                      </a:r>
                      <a:r>
                        <a:rPr lang="fr-FR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 :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Arial"/>
                          <a:cs typeface="Arial"/>
                        </a:rPr>
                        <a:t>1669 € </a:t>
                      </a:r>
                      <a:endParaRPr dirty="0"/>
                    </a:p>
                    <a:p>
                      <a:pPr>
                        <a:defRPr/>
                      </a:pPr>
                      <a:endParaRPr lang="fr-FR" sz="1300" dirty="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 bwMode="auto">
          <a:xfrm>
            <a:off x="285750" y="388717"/>
            <a:ext cx="1162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/>
              <a:t>FICHE INFORMATIONS ADMINISTRATIVES</a:t>
            </a:r>
            <a:endParaRPr lang="fr-FR"/>
          </a:p>
        </p:txBody>
      </p:sp>
      <p:pic>
        <p:nvPicPr>
          <p:cNvPr id="8" name="Picture 2" descr="Imagerie Avenir Marseille AP-HM : quand le parc d'imagerie prend une  nouvelle dimension | AP-HM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397446" y="1"/>
            <a:ext cx="1672781" cy="871352"/>
          </a:xfrm>
          <a:prstGeom prst="rect">
            <a:avLst/>
          </a:prstGeom>
          <a:noFill/>
        </p:spPr>
      </p:pic>
      <p:pic>
        <p:nvPicPr>
          <p:cNvPr id="6" name="Image 5" descr="C:\Users\loubet\AppData\Local\Packages\Microsoft.Windows.Photos_8wekyb3d8bbwe\TempState\ShareServiceTempFolder\Nouveau amU Faculté de Pharmacie.jpeg">
            <a:extLst>
              <a:ext uri="{FF2B5EF4-FFF2-40B4-BE49-F238E27FC236}">
                <a16:creationId xmlns:a16="http://schemas.microsoft.com/office/drawing/2014/main" id="{7247E51E-01AC-4153-B33D-10A43B2B6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7388"/>
            <a:ext cx="2143125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49062"/>
              </p:ext>
            </p:extLst>
          </p:nvPr>
        </p:nvGraphicFramePr>
        <p:xfrm>
          <a:off x="304800" y="1492665"/>
          <a:ext cx="116205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87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>
                          <a:solidFill>
                            <a:schemeClr val="tx1"/>
                          </a:solidFill>
                        </a:rPr>
                        <a:t>DU Stérilisation &amp; Dispositifs Médicaux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30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200" b="1" u="sng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Étape 1</a:t>
                      </a:r>
                      <a:r>
                        <a:rPr lang="fr-FR" sz="1200" b="1" u="none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: Renseignements et candidatures </a:t>
                      </a:r>
                      <a:endParaRPr/>
                    </a:p>
                    <a:p>
                      <a:pPr algn="l">
                        <a:defRPr/>
                      </a:pPr>
                      <a:endParaRPr lang="fr-FR" sz="1200" b="1" u="none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Contacts :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Dr Fanny MATHIAS : </a:t>
                      </a:r>
                      <a:r>
                        <a:rPr lang="fr-FR" sz="1200" u="sng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  <a:hlinkClick r:id="rId2" tooltip="mailto:fanny.mathias@univ-amu.fr"/>
                        </a:rPr>
                        <a:t>fanny.mathias@univ-amu.fr</a:t>
                      </a: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Mme Coline BABEL : </a:t>
                      </a:r>
                      <a:r>
                        <a:rPr lang="fr-FR" sz="1200" u="sng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  <a:hlinkClick r:id="rId3" tooltip="mailto:coline.babel@univ-amu.fr"/>
                        </a:rPr>
                        <a:t>coline.babel@univ-amu.fr</a:t>
                      </a: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  <a:p>
                      <a:pPr algn="l">
                        <a:defRPr/>
                      </a:pP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Pr Pascal RATHELOT : </a:t>
                      </a:r>
                      <a:r>
                        <a:rPr lang="fr-FR" sz="1200" u="sng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  <a:hlinkClick r:id="rId4" tooltip="mailto:pascal.rathelot@univ-amu.fr"/>
                        </a:rPr>
                        <a:t>pascal.rathelot@univ-amu.fr</a:t>
                      </a:r>
                      <a:r>
                        <a:rPr lang="fr-FR" sz="12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endParaRPr/>
                    </a:p>
                    <a:p>
                      <a:pPr algn="ctr">
                        <a:defRPr/>
                      </a:pPr>
                      <a:endParaRPr lang="fr-FR" sz="120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</a:t>
                      </a:r>
                      <a:r>
                        <a:rPr lang="fr-FR" sz="1200" b="1" u="none">
                          <a:latin typeface="Calibri"/>
                          <a:ea typeface="Batang"/>
                          <a:cs typeface="Times New Roman"/>
                        </a:rPr>
                        <a:t>Documents nécessaires </a:t>
                      </a:r>
                      <a:r>
                        <a:rPr lang="fr-FR" sz="1200" b="1">
                          <a:latin typeface="Calibri"/>
                          <a:ea typeface="Batang"/>
                          <a:cs typeface="Times New Roman"/>
                        </a:rPr>
                        <a:t>: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 b="0">
                          <a:latin typeface="Calibri"/>
                          <a:ea typeface="Batang"/>
                          <a:cs typeface="Times New Roman"/>
                        </a:rPr>
                        <a:t>CV + lettre de motivation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200" b="0">
                        <a:latin typeface="Calibri"/>
                        <a:ea typeface="Batang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 b="0">
                          <a:latin typeface="Calibri"/>
                          <a:ea typeface="Batang"/>
                          <a:cs typeface="Times New Roman"/>
                        </a:rPr>
                        <a:t>- </a:t>
                      </a:r>
                      <a:r>
                        <a:rPr lang="fr-FR" sz="1200" b="1">
                          <a:latin typeface="Calibri"/>
                          <a:ea typeface="Batang"/>
                          <a:cs typeface="Times New Roman"/>
                        </a:rPr>
                        <a:t>Réception des candidatures </a:t>
                      </a:r>
                      <a:r>
                        <a:rPr lang="fr-FR" sz="1200" b="0">
                          <a:latin typeface="Calibri"/>
                          <a:ea typeface="Batang"/>
                          <a:cs typeface="Times New Roman"/>
                        </a:rPr>
                        <a:t>à  partir du 1</a:t>
                      </a:r>
                      <a:r>
                        <a:rPr lang="fr-FR" sz="1200" b="0" baseline="30000">
                          <a:latin typeface="Calibri"/>
                          <a:ea typeface="Batang"/>
                          <a:cs typeface="Times New Roman"/>
                        </a:rPr>
                        <a:t>er</a:t>
                      </a:r>
                      <a:r>
                        <a:rPr lang="fr-FR" sz="1200" b="0">
                          <a:latin typeface="Calibri"/>
                          <a:ea typeface="Batang"/>
                          <a:cs typeface="Times New Roman"/>
                        </a:rPr>
                        <a:t> juillet</a:t>
                      </a:r>
                      <a:endParaRPr/>
                    </a:p>
                    <a:p>
                      <a:pPr algn="l">
                        <a:defRPr/>
                      </a:pPr>
                      <a:endParaRPr lang="fr-FR" sz="120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</a:t>
                      </a:r>
                      <a:r>
                        <a:rPr lang="fr-FR" sz="12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Validation de la candidature </a:t>
                      </a:r>
                      <a:r>
                        <a:rPr lang="fr-FR" sz="12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par la remise d’une autorisation pédagogique</a:t>
                      </a:r>
                      <a:endParaRPr/>
                    </a:p>
                    <a:p>
                      <a:pPr algn="ctr">
                        <a:defRPr/>
                      </a:pPr>
                      <a:endParaRPr lang="fr-FR" sz="12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200" b="1" u="sng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Étape 2</a:t>
                      </a:r>
                      <a:r>
                        <a:rPr lang="fr-FR" sz="1200" b="1" u="none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: Inscription administrative du 2 septembre au 6 décembre 2024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200" b="1" dirty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l">
                        <a:defRPr/>
                      </a:pP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</a:t>
                      </a:r>
                      <a:r>
                        <a:rPr lang="fr-FR" sz="1200" b="1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Contact</a:t>
                      </a: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:</a:t>
                      </a:r>
                      <a:endParaRPr dirty="0"/>
                    </a:p>
                    <a:p>
                      <a:pPr algn="l">
                        <a:defRPr/>
                      </a:pP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Scolarité:  </a:t>
                      </a:r>
                      <a:endParaRPr dirty="0"/>
                    </a:p>
                    <a:p>
                      <a:pPr algn="l">
                        <a:defRPr/>
                      </a:pP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Tél. : 04 91 83 56 77 ou 04 91 83 56 76</a:t>
                      </a:r>
                      <a:endParaRPr dirty="0"/>
                    </a:p>
                    <a:p>
                      <a:pPr algn="l">
                        <a:defRPr/>
                      </a:pP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Mail : </a:t>
                      </a:r>
                      <a:r>
                        <a:rPr lang="fr-FR" sz="1200" u="sng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  <a:hlinkClick r:id="rId5" tooltip="http://pharmacie-scolarite@univ-amu.fr"/>
                        </a:rPr>
                        <a:t>pharmacie-scolarite@univ-amu.fr</a:t>
                      </a:r>
                      <a:r>
                        <a:rPr lang="fr-FR" sz="12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 </a:t>
                      </a:r>
                      <a:endParaRPr lang="fr-FR" sz="1200" dirty="0"/>
                    </a:p>
                    <a:p>
                      <a:pPr algn="l">
                        <a:defRPr/>
                      </a:pPr>
                      <a:endParaRPr lang="fr-FR" sz="1200" dirty="0"/>
                    </a:p>
                    <a:p>
                      <a:pPr algn="l">
                        <a:defRPr/>
                      </a:pPr>
                      <a:r>
                        <a:rPr lang="fr-FR" sz="1200" b="1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fr-FR" sz="1200" b="1" u="sng" dirty="0" err="1">
                          <a:solidFill>
                            <a:srgbClr val="FF0000"/>
                          </a:solidFill>
                        </a:rPr>
                        <a:t>Pré-requis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200" dirty="0"/>
                        <a:t>: présentation de l’</a:t>
                      </a:r>
                      <a:r>
                        <a:rPr lang="fr-FR" sz="1200" b="1" dirty="0"/>
                        <a:t>autorisation pédagogique </a:t>
                      </a:r>
                      <a:r>
                        <a:rPr lang="fr-FR" sz="1200" dirty="0"/>
                        <a:t>remise par les enseignants responsables de la formation après validation de la candidature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 bwMode="auto">
          <a:xfrm>
            <a:off x="266700" y="460336"/>
            <a:ext cx="1162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/>
              <a:t>FICHE INFORMATIONS ADMINISTRATIVES</a:t>
            </a:r>
            <a:endParaRPr lang="fr-FR"/>
          </a:p>
        </p:txBody>
      </p:sp>
      <p:pic>
        <p:nvPicPr>
          <p:cNvPr id="12" name="Picture 2" descr="Imagerie Avenir Marseille AP-HM : quand le parc d'imagerie prend une  nouvelle dimension | AP-HM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397446" y="1"/>
            <a:ext cx="1672781" cy="871352"/>
          </a:xfrm>
          <a:prstGeom prst="rect">
            <a:avLst/>
          </a:prstGeom>
          <a:noFill/>
        </p:spPr>
      </p:pic>
      <p:pic>
        <p:nvPicPr>
          <p:cNvPr id="6" name="Image 5" descr="C:\Users\loubet\AppData\Local\Packages\Microsoft.Windows.Photos_8wekyb3d8bbwe\TempState\ShareServiceTempFolder\Nouveau amU Faculté de Pharmacie.jpeg">
            <a:extLst>
              <a:ext uri="{FF2B5EF4-FFF2-40B4-BE49-F238E27FC236}">
                <a16:creationId xmlns:a16="http://schemas.microsoft.com/office/drawing/2014/main" id="{07D05128-9AA5-4B73-BF72-03A4DC36E36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77"/>
            <a:ext cx="2143125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85750" y="1070661"/>
          <a:ext cx="11620500" cy="5356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495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600">
                          <a:solidFill>
                            <a:schemeClr val="tx1"/>
                          </a:solidFill>
                        </a:rPr>
                        <a:t>DU Stérilisation &amp; Dispositifs Médicaux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332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120 heures d’enseignements théoriques et pratiques, dont 80 h en e-learning et 40 h en présentiel.</a:t>
                      </a:r>
                      <a:endParaRPr dirty="0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441"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  <a:defRPr/>
                      </a:pPr>
                      <a:endParaRPr lang="fr-FR" sz="1300" b="1" u="sng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marL="228600" indent="-228600" algn="l">
                        <a:buAutoNum type="arabicPeriod"/>
                        <a:defRPr/>
                      </a:pPr>
                      <a:r>
                        <a:rPr lang="fr-FR" sz="1300" b="1" u="sng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Principes fondamentaux en stérilisation</a:t>
                      </a:r>
                      <a:r>
                        <a:rPr lang="fr-FR" sz="13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: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Risque infectieux à l’hôpital.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Historique et missions d’une stérilisation.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Réglementation et normalisation.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Matériel et équipements en stérilisation.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Organisation d’une stérilisation, gestion des flux, prestation et sous-traitance.</a:t>
                      </a:r>
                      <a:endParaRPr/>
                    </a:p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Management du personnel.</a:t>
                      </a:r>
                      <a:endParaRPr/>
                    </a:p>
                    <a:p>
                      <a:pPr marL="171450" indent="-171450" algn="just">
                        <a:buFontTx/>
                        <a:buChar char="-"/>
                        <a:defRPr/>
                      </a:pPr>
                      <a:endParaRPr lang="fr-FR" sz="130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just">
                        <a:defRPr/>
                      </a:pPr>
                      <a:r>
                        <a:rPr lang="fr-FR" sz="1300" b="1" u="sng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2. Processus de stérilisation</a:t>
                      </a:r>
                      <a:r>
                        <a:rPr lang="fr-FR" sz="13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: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Pré-désinfection en salle d’intervention, réception à la stérilisation, lavage-nettoyage, recomposition d’un plateau d’instrumentation, conditionnement, libération et validation d’un lot stérilisé, transport et stockage dans les lieux d’utilisation, traçabilité.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Différents procédés de stérilisation (vapeur, basse température).</a:t>
                      </a:r>
                      <a:endParaRPr/>
                    </a:p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Habilitation à la conduite d’autoclave : formation théorique et pratique au cours  d’une visite en stérilisation.</a:t>
                      </a:r>
                      <a:endParaRPr/>
                    </a:p>
                    <a:p>
                      <a:pPr marL="171450" indent="-171450" algn="just">
                        <a:buFontTx/>
                        <a:buChar char="-"/>
                        <a:defRPr/>
                      </a:pPr>
                      <a:endParaRPr lang="fr-FR" sz="130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just">
                        <a:defRPr/>
                      </a:pPr>
                      <a:r>
                        <a:rPr lang="fr-FR" sz="1300" b="1" u="sng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3. Contrôles en stérilisation</a:t>
                      </a:r>
                      <a:r>
                        <a:rPr lang="fr-FR" sz="1300" b="1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: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Contrôles à chaque étape du processus.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Contrôles environnementaux et classe particulaire.</a:t>
                      </a:r>
                      <a:endParaRPr/>
                    </a:p>
                    <a:p>
                      <a:pPr algn="just">
                        <a:defRPr/>
                      </a:pPr>
                      <a:r>
                        <a:rPr lang="fr-FR" sz="130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Contrôles des équipements. 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endParaRPr lang="fr-FR" sz="1300" b="1" dirty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just">
                        <a:defRPr/>
                      </a:pPr>
                      <a:r>
                        <a:rPr lang="fr-FR" sz="1300" b="1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</a:t>
                      </a:r>
                      <a:r>
                        <a:rPr lang="fr-FR" sz="1300" b="1" u="sng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4. Système qualité et gestion des risques</a:t>
                      </a:r>
                      <a:r>
                        <a:rPr lang="fr-FR" sz="1300" b="1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: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Construction et gestion d’un système documentaire.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Mise en place d’un système de management de la qualité (SMQ).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Evènements indésirables : Mise en place d’un système déclaratif, déclaration, analyse, exercice pratique de CREX.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Cartographie des risques : Définition, modalités de mise en œuvre, présentation d'un outil de cartographie dynamique des risques.</a:t>
                      </a:r>
                      <a:endParaRPr dirty="0"/>
                    </a:p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Réalisation d’un audit en stérilisation : méthodologie et exercice pratique.</a:t>
                      </a:r>
                      <a:endParaRPr dirty="0"/>
                    </a:p>
                    <a:p>
                      <a:pPr marL="171450" indent="-171450" algn="just">
                        <a:buFontTx/>
                        <a:buChar char="-"/>
                        <a:defRPr/>
                      </a:pPr>
                      <a:endParaRPr lang="fr-FR" sz="1300" dirty="0">
                        <a:solidFill>
                          <a:schemeClr val="dk1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 algn="just">
                        <a:defRPr/>
                      </a:pPr>
                      <a:r>
                        <a:rPr lang="fr-FR" sz="1300" b="1" u="sng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5. Dispositifs médicaux</a:t>
                      </a:r>
                      <a:r>
                        <a:rPr lang="fr-FR" sz="1300" b="1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 :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Réglementation, matériovigilance.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Biomatériaux.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Circuit des dispositifs médicaux implantables et des ancillaires, traçabilité.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Instrumentation chirurgicales : présentation des différentes familles 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d’instruments, atelier pratique de recomposition d’un plateau d’instrumentation.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- Présentation de différentes spécialités chirurgicales : déroulement d'une</a:t>
                      </a:r>
                      <a:endParaRPr dirty="0"/>
                    </a:p>
                    <a:p>
                      <a:pPr algn="just">
                        <a:defRPr/>
                      </a:pPr>
                      <a:r>
                        <a:rPr lang="fr-FR" sz="1300" dirty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intervention type et DMR utilisés (prothèse et ancillaire). </a:t>
                      </a:r>
                      <a:endParaRPr lang="fr-FR" sz="1300" dirty="0"/>
                    </a:p>
                    <a:p>
                      <a:pPr>
                        <a:defRPr/>
                      </a:pPr>
                      <a:endParaRPr lang="fr-FR" sz="1300"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 bwMode="auto">
          <a:xfrm>
            <a:off x="292100" y="520997"/>
            <a:ext cx="1162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/>
              <a:t>PROGRAMME</a:t>
            </a:r>
            <a:endParaRPr lang="fr-FR"/>
          </a:p>
        </p:txBody>
      </p:sp>
      <p:pic>
        <p:nvPicPr>
          <p:cNvPr id="12" name="Picture 2" descr="Imagerie Avenir Marseille AP-HM : quand le parc d'imagerie prend une  nouvelle dimension | AP-HM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397446" y="1"/>
            <a:ext cx="1672781" cy="871352"/>
          </a:xfrm>
          <a:prstGeom prst="rect">
            <a:avLst/>
          </a:prstGeom>
          <a:noFill/>
        </p:spPr>
      </p:pic>
      <p:pic>
        <p:nvPicPr>
          <p:cNvPr id="6" name="Image 5" descr="C:\Users\loubet\AppData\Local\Packages\Microsoft.Windows.Photos_8wekyb3d8bbwe\TempState\ShareServiceTempFolder\Nouveau amU Faculté de Pharmacie.jpeg">
            <a:extLst>
              <a:ext uri="{FF2B5EF4-FFF2-40B4-BE49-F238E27FC236}">
                <a16:creationId xmlns:a16="http://schemas.microsoft.com/office/drawing/2014/main" id="{C01E8785-4A3D-4ECD-87A5-FEFDACE23E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0" y="227631"/>
            <a:ext cx="2143125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1038</Words>
  <Application>Microsoft Office PowerPoint</Application>
  <DocSecurity>0</DocSecurity>
  <PresentationFormat>Grand écran</PresentationFormat>
  <Paragraphs>130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Batang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pcaf rathelot</dc:creator>
  <cp:keywords/>
  <dc:description/>
  <cp:lastModifiedBy>MENDIL Safia</cp:lastModifiedBy>
  <cp:revision>85</cp:revision>
  <dcterms:created xsi:type="dcterms:W3CDTF">2019-05-19T07:08:33Z</dcterms:created>
  <dcterms:modified xsi:type="dcterms:W3CDTF">2025-02-04T11:14:45Z</dcterms:modified>
  <cp:category/>
  <dc:identifier/>
  <cp:contentStatus/>
  <dc:language/>
  <cp:version/>
</cp:coreProperties>
</file>